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12192000"/>
  <p:embeddedFontLst>
    <p:embeddedFont>
      <p:font typeface="Calibri" panose="020F0502020204030204" pitchFamily="34" charset="0"/>
      <p:regular r:id="rId9"/>
      <p:bold r:id="rId10"/>
      <p:italic r:id="rId11"/>
      <p:boldItalic r:id="rId12"/>
    </p:embeddedFont>
    <p:embeddedFont>
      <p:font typeface="Montserrat" panose="00000500000000000000" pitchFamily="2"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3"/>
  </p:normalViewPr>
  <p:slideViewPr>
    <p:cSldViewPr snapToGrid="0" snapToObjects="1">
      <p:cViewPr varScale="1">
        <p:scale>
          <a:sx n="62" d="100"/>
          <a:sy n="62" d="100"/>
        </p:scale>
        <p:origin x="8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483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cnbc.com/2023/10/27/new-tool-lets-artists-poison-their-artwork-to-deter-ai-companies.htm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technologyreview.com/2023/10/23/1082189/data-poisoning-artists-fight-generativ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80905" y="4756647"/>
            <a:ext cx="5457413" cy="688406"/>
          </a:xfrm>
          <a:prstGeom prst="rect">
            <a:avLst/>
          </a:prstGeom>
          <a:noFill/>
        </p:spPr>
        <p:txBody>
          <a:bodyPr wrap="square" lIns="0" tIns="0" rIns="0" bIns="0" rtlCol="0" anchor="t"/>
          <a:lstStyle/>
          <a:p>
            <a:pPr algn="l">
              <a:lnSpc>
                <a:spcPts val="5422"/>
              </a:lnSpc>
              <a:buNone/>
            </a:pPr>
            <a:r>
              <a:rPr lang="en-US" sz="4303" dirty="0">
                <a:solidFill>
                  <a:srgbClr val="2A2921"/>
                </a:solidFill>
                <a:latin typeface="Montserrat" pitchFamily="34" charset="0"/>
                <a:ea typeface="Montserrat" pitchFamily="34" charset="-122"/>
                <a:cs typeface="Montserrat" pitchFamily="34" charset="-120"/>
              </a:rPr>
              <a:t>Data Poisoning</a:t>
            </a:r>
            <a:endParaRPr lang="en-US" dirty="0"/>
          </a:p>
        </p:txBody>
      </p:sp>
      <p:sp>
        <p:nvSpPr>
          <p:cNvPr id="3" name="Object 2"/>
          <p:cNvSpPr/>
          <p:nvPr/>
        </p:nvSpPr>
        <p:spPr>
          <a:xfrm>
            <a:off x="380905" y="5445252"/>
            <a:ext cx="5457413" cy="259194"/>
          </a:xfrm>
          <a:prstGeom prst="rect">
            <a:avLst/>
          </a:prstGeom>
          <a:noFill/>
        </p:spPr>
        <p:txBody>
          <a:bodyPr wrap="square" lIns="0" tIns="0" rIns="0" bIns="0" rtlCol="0" anchor="t"/>
          <a:lstStyle/>
          <a:p>
            <a:pPr algn="l">
              <a:lnSpc>
                <a:spcPts val="2042"/>
              </a:lnSpc>
              <a:spcBef>
                <a:spcPts val="2"/>
              </a:spcBef>
              <a:buNone/>
            </a:pPr>
            <a:r>
              <a:rPr lang="en-US" sz="1620" dirty="0">
                <a:solidFill>
                  <a:srgbClr val="2A2921"/>
                </a:solidFill>
                <a:latin typeface="Montserrat" pitchFamily="34" charset="0"/>
                <a:ea typeface="Montserrat" pitchFamily="34" charset="-122"/>
                <a:cs typeface="Montserrat" pitchFamily="34" charset="-120"/>
              </a:rPr>
              <a:t>and Artificial Intelligence Ethics</a:t>
            </a:r>
            <a:endParaRPr lang="en-US" dirty="0"/>
          </a:p>
        </p:txBody>
      </p:sp>
      <p:sp>
        <p:nvSpPr>
          <p:cNvPr id="4" name="Object 3"/>
          <p:cNvSpPr/>
          <p:nvPr/>
        </p:nvSpPr>
        <p:spPr>
          <a:xfrm>
            <a:off x="380905" y="5877936"/>
            <a:ext cx="5457413" cy="215945"/>
          </a:xfrm>
          <a:prstGeom prst="rect">
            <a:avLst/>
          </a:prstGeom>
          <a:noFill/>
        </p:spPr>
        <p:txBody>
          <a:bodyPr wrap="square" lIns="0" tIns="0" rIns="0" bIns="0" rtlCol="0" anchor="t"/>
          <a:lstStyle/>
          <a:p>
            <a:pPr algn="l">
              <a:lnSpc>
                <a:spcPts val="1701"/>
              </a:lnSpc>
              <a:spcBef>
                <a:spcPts val="1340"/>
              </a:spcBef>
              <a:buNone/>
            </a:pPr>
            <a:r>
              <a:rPr lang="en-US" sz="1215" b="1" dirty="0">
                <a:solidFill>
                  <a:srgbClr val="5A5A4C"/>
                </a:solidFill>
                <a:latin typeface="Montserrat" pitchFamily="34" charset="0"/>
                <a:ea typeface="Montserrat" pitchFamily="34" charset="-122"/>
                <a:cs typeface="Montserrat" pitchFamily="34" charset="-120"/>
              </a:rPr>
              <a:t>Yanni Asare | Mabel Kyeraa Owusu | Elikem Asudo Gale-Zoyiku</a:t>
            </a:r>
            <a:endParaRPr lang="en-US" dirty="0"/>
          </a:p>
        </p:txBody>
      </p:sp>
      <p:sp>
        <p:nvSpPr>
          <p:cNvPr id="5" name="Object 4"/>
          <p:cNvSpPr/>
          <p:nvPr/>
        </p:nvSpPr>
        <p:spPr>
          <a:xfrm>
            <a:off x="380905" y="6271537"/>
            <a:ext cx="5457413" cy="215945"/>
          </a:xfrm>
          <a:prstGeom prst="rect">
            <a:avLst/>
          </a:prstGeom>
          <a:noFill/>
        </p:spPr>
        <p:txBody>
          <a:bodyPr wrap="square" lIns="0" tIns="0" rIns="0" bIns="0" rtlCol="0" anchor="t"/>
          <a:lstStyle/>
          <a:p>
            <a:pPr algn="l">
              <a:lnSpc>
                <a:spcPts val="1701"/>
              </a:lnSpc>
              <a:spcBef>
                <a:spcPts val="1372"/>
              </a:spcBef>
              <a:buNone/>
            </a:pPr>
            <a:r>
              <a:rPr lang="en-US" sz="1215" b="1" dirty="0">
                <a:solidFill>
                  <a:srgbClr val="5A5A4C"/>
                </a:solidFill>
                <a:latin typeface="Montserrat" pitchFamily="34" charset="0"/>
                <a:ea typeface="Montserrat" pitchFamily="34" charset="-122"/>
                <a:cs typeface="Montserrat" pitchFamily="34" charset="-120"/>
              </a:rPr>
              <a:t>30th October, 2023</a:t>
            </a:r>
            <a:endParaRPr lang="en-US" dirty="0"/>
          </a:p>
        </p:txBody>
      </p:sp>
      <p:pic>
        <p:nvPicPr>
          <p:cNvPr id="6" name="Object 5" descr="preencoded.png"/>
          <p:cNvPicPr>
            <a:picLocks noChangeAspect="1"/>
          </p:cNvPicPr>
          <p:nvPr/>
        </p:nvPicPr>
        <p:blipFill>
          <a:blip r:embed="rId3"/>
          <a:srcRect t="25417" b="25417"/>
          <a:stretch/>
        </p:blipFill>
        <p:spPr>
          <a:xfrm>
            <a:off x="0" y="0"/>
            <a:ext cx="12188952" cy="44946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3113894" cy="6856286"/>
          </a:xfrm>
          <a:prstGeom prst="rect">
            <a:avLst/>
          </a:prstGeom>
          <a:solidFill>
            <a:srgbClr val="CBE636"/>
          </a:solidFill>
        </p:spPr>
        <p:txBody>
          <a:bodyPr/>
          <a:lstStyle/>
          <a:p>
            <a:endParaRPr lang="en-GH"/>
          </a:p>
        </p:txBody>
      </p:sp>
      <p:sp>
        <p:nvSpPr>
          <p:cNvPr id="3" name="Object 2"/>
          <p:cNvSpPr/>
          <p:nvPr/>
        </p:nvSpPr>
        <p:spPr>
          <a:xfrm>
            <a:off x="476131" y="2918980"/>
            <a:ext cx="2355211" cy="1019714"/>
          </a:xfrm>
          <a:prstGeom prst="rect">
            <a:avLst/>
          </a:prstGeom>
          <a:noFill/>
        </p:spPr>
        <p:txBody>
          <a:bodyPr wrap="square" lIns="0" tIns="0" rIns="0" bIns="0" rtlCol="0" anchor="t"/>
          <a:lstStyle/>
          <a:p>
            <a:pPr algn="l">
              <a:lnSpc>
                <a:spcPts val="4016"/>
              </a:lnSpc>
              <a:buNone/>
            </a:pPr>
            <a:r>
              <a:rPr lang="en-US" sz="3188" dirty="0">
                <a:solidFill>
                  <a:srgbClr val="2A2921"/>
                </a:solidFill>
                <a:latin typeface="Montserrat" pitchFamily="34" charset="0"/>
                <a:ea typeface="Montserrat" pitchFamily="34" charset="-122"/>
                <a:cs typeface="Montserrat" pitchFamily="34" charset="-120"/>
              </a:rPr>
              <a:t>Data Poisoning</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3963" y="2130990"/>
            <a:ext cx="771332" cy="933217"/>
          </a:xfrm>
          <a:prstGeom prst="rect">
            <a:avLst/>
          </a:prstGeom>
        </p:spPr>
      </p:pic>
      <p:sp>
        <p:nvSpPr>
          <p:cNvPr id="5" name="Object 4"/>
          <p:cNvSpPr/>
          <p:nvPr/>
        </p:nvSpPr>
        <p:spPr>
          <a:xfrm>
            <a:off x="3451949" y="3407411"/>
            <a:ext cx="4085203" cy="460657"/>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What is data poisoning in AI and how does it affect ML models?</a:t>
            </a:r>
            <a:endParaRPr lang="en-US" dirty="0"/>
          </a:p>
        </p:txBody>
      </p:sp>
      <p:sp>
        <p:nvSpPr>
          <p:cNvPr id="6" name="Object 5"/>
          <p:cNvSpPr/>
          <p:nvPr/>
        </p:nvSpPr>
        <p:spPr>
          <a:xfrm>
            <a:off x="3637640" y="3953672"/>
            <a:ext cx="4085203" cy="1066335"/>
          </a:xfrm>
          <a:prstGeom prst="rect">
            <a:avLst/>
          </a:prstGeom>
          <a:noFill/>
        </p:spPr>
        <p:txBody>
          <a:bodyPr wrap="square" lIns="0" tIns="0" rIns="0" bIns="0" rtlCol="0" anchor="t"/>
          <a:lstStyle/>
          <a:p>
            <a:pPr algn="l">
              <a:lnSpc>
                <a:spcPts val="1680"/>
              </a:lnSpc>
              <a:spcBef>
                <a:spcPts val="661"/>
              </a:spcBef>
              <a:buNone/>
            </a:pPr>
            <a:r>
              <a:rPr lang="en-US" sz="1200" dirty="0">
                <a:solidFill>
                  <a:srgbClr val="2A2921"/>
                </a:solidFill>
                <a:latin typeface="Montserrat" pitchFamily="34" charset="0"/>
                <a:ea typeface="Montserrat" pitchFamily="34" charset="-122"/>
                <a:cs typeface="Montserrat" pitchFamily="34" charset="-120"/>
              </a:rPr>
              <a:t>Data poisoning in the context of AI refers to the deliberate introduction of corrupted or manipulated data into a training dataset, aiming to disrupt the learning process and compromise the performance of machine learning models.</a:t>
            </a:r>
            <a:endParaRPr lang="en-US"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5399" y="2264900"/>
            <a:ext cx="837990" cy="647538"/>
          </a:xfrm>
          <a:prstGeom prst="rect">
            <a:avLst/>
          </a:prstGeom>
        </p:spPr>
      </p:pic>
      <p:sp>
        <p:nvSpPr>
          <p:cNvPr id="8" name="Object 7"/>
          <p:cNvSpPr/>
          <p:nvPr/>
        </p:nvSpPr>
        <p:spPr>
          <a:xfrm>
            <a:off x="7776170" y="3407411"/>
            <a:ext cx="4064254"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Data poisoning tools</a:t>
            </a:r>
            <a:endParaRPr lang="en-US" dirty="0"/>
          </a:p>
        </p:txBody>
      </p:sp>
      <p:sp>
        <p:nvSpPr>
          <p:cNvPr id="9" name="Object 8"/>
          <p:cNvSpPr/>
          <p:nvPr/>
        </p:nvSpPr>
        <p:spPr>
          <a:xfrm>
            <a:off x="7960909" y="3723344"/>
            <a:ext cx="4064254" cy="1066335"/>
          </a:xfrm>
          <a:prstGeom prst="rect">
            <a:avLst/>
          </a:prstGeom>
          <a:noFill/>
        </p:spPr>
        <p:txBody>
          <a:bodyPr wrap="square" lIns="0" tIns="0" rIns="0" bIns="0" rtlCol="0" anchor="t"/>
          <a:lstStyle/>
          <a:p>
            <a:pPr algn="l">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Nightshade and Glaze are tools that poison image data by introducing imperceptible changes to the pixels. This protects artists' rights and intellectual property by preventing unauthorized use of their creations.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32089" y="366918"/>
            <a:ext cx="11324774" cy="1019714"/>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Data Poisoning as a Possible Solution to the Ethical Dilemmas of Large Language Models (LLMs)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4751" y="2570814"/>
            <a:ext cx="999875" cy="847513"/>
          </a:xfrm>
          <a:prstGeom prst="rect">
            <a:avLst/>
          </a:prstGeom>
        </p:spPr>
      </p:pic>
      <p:sp>
        <p:nvSpPr>
          <p:cNvPr id="4" name="Object 3"/>
          <p:cNvSpPr/>
          <p:nvPr/>
        </p:nvSpPr>
        <p:spPr>
          <a:xfrm>
            <a:off x="1396492" y="3802600"/>
            <a:ext cx="4158528" cy="460657"/>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LLMs raise ethical concerns around copyright</a:t>
            </a:r>
            <a:endParaRPr lang="en-US" dirty="0"/>
          </a:p>
        </p:txBody>
      </p:sp>
      <p:sp>
        <p:nvSpPr>
          <p:cNvPr id="5" name="Object 4"/>
          <p:cNvSpPr/>
          <p:nvPr/>
        </p:nvSpPr>
        <p:spPr>
          <a:xfrm>
            <a:off x="1396492" y="4348861"/>
            <a:ext cx="4158528" cy="426534"/>
          </a:xfrm>
          <a:prstGeom prst="rect">
            <a:avLst/>
          </a:prstGeom>
          <a:noFill/>
        </p:spPr>
        <p:txBody>
          <a:bodyPr wrap="square" lIns="0" tIns="0" rIns="0" bIns="0" rtlCol="0" anchor="t"/>
          <a:lstStyle/>
          <a:p>
            <a:pPr algn="ctr">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LLMs can be trained on copyrighted data without artists' consent</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3785" y="2548497"/>
            <a:ext cx="761810" cy="895126"/>
          </a:xfrm>
          <a:prstGeom prst="rect">
            <a:avLst/>
          </a:prstGeom>
        </p:spPr>
      </p:pic>
      <p:sp>
        <p:nvSpPr>
          <p:cNvPr id="7" name="Object 6"/>
          <p:cNvSpPr/>
          <p:nvPr/>
        </p:nvSpPr>
        <p:spPr>
          <a:xfrm>
            <a:off x="6660120" y="3802600"/>
            <a:ext cx="4106153"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Nightshade/Glaze protects artists' rights</a:t>
            </a:r>
            <a:endParaRPr lang="en-US" dirty="0"/>
          </a:p>
        </p:txBody>
      </p:sp>
      <p:sp>
        <p:nvSpPr>
          <p:cNvPr id="8" name="Object 7"/>
          <p:cNvSpPr/>
          <p:nvPr/>
        </p:nvSpPr>
        <p:spPr>
          <a:xfrm>
            <a:off x="6846763" y="4118533"/>
            <a:ext cx="4106153" cy="853068"/>
          </a:xfrm>
          <a:prstGeom prst="rect">
            <a:avLst/>
          </a:prstGeom>
          <a:noFill/>
        </p:spPr>
        <p:txBody>
          <a:bodyPr wrap="square" lIns="0" tIns="0" rIns="0" bIns="0" rtlCol="0" anchor="t"/>
          <a:lstStyle/>
          <a:p>
            <a:pPr algn="l">
              <a:lnSpc>
                <a:spcPts val="1680"/>
              </a:lnSpc>
              <a:spcBef>
                <a:spcPts val="661"/>
              </a:spcBef>
              <a:buNone/>
            </a:pPr>
            <a:r>
              <a:rPr lang="en-US" sz="1200" dirty="0">
                <a:solidFill>
                  <a:srgbClr val="5A5A4C"/>
                </a:solidFill>
                <a:latin typeface="Montserrat" pitchFamily="34" charset="0"/>
                <a:ea typeface="Montserrat" pitchFamily="34" charset="-122"/>
                <a:cs typeface="Montserrat" pitchFamily="34" charset="-120"/>
              </a:rPr>
              <a:t>Nightshade and Glaze insert noise into training data to deter unauthorized use. They do this by tweaking pixels of images to make them be clustered as different images.</a:t>
            </a:r>
            <a:endParaRPr lang="en-US" dirty="0"/>
          </a:p>
        </p:txBody>
      </p:sp>
      <p:sp>
        <p:nvSpPr>
          <p:cNvPr id="9" name="Object 8"/>
          <p:cNvSpPr/>
          <p:nvPr/>
        </p:nvSpPr>
        <p:spPr>
          <a:xfrm>
            <a:off x="0" y="5637390"/>
            <a:ext cx="12188952" cy="1218895"/>
          </a:xfrm>
          <a:prstGeom prst="rect">
            <a:avLst/>
          </a:prstGeom>
          <a:solidFill>
            <a:srgbClr val="F5F5F5"/>
          </a:solidFill>
        </p:spPr>
        <p:txBody>
          <a:bodyPr/>
          <a:lstStyle/>
          <a:p>
            <a:endParaRPr lang="en-GH"/>
          </a:p>
        </p:txBody>
      </p:sp>
      <p:sp>
        <p:nvSpPr>
          <p:cNvPr id="10" name="Object 9"/>
          <p:cNvSpPr/>
          <p:nvPr/>
        </p:nvSpPr>
        <p:spPr>
          <a:xfrm>
            <a:off x="2491663" y="5956596"/>
            <a:ext cx="7205627" cy="575920"/>
          </a:xfrm>
          <a:prstGeom prst="rect">
            <a:avLst/>
          </a:prstGeom>
          <a:noFill/>
        </p:spPr>
        <p:txBody>
          <a:bodyPr wrap="square" lIns="0" tIns="0" rIns="0" bIns="0" rtlCol="0" anchor="t"/>
          <a:lstStyle/>
          <a:p>
            <a:pPr algn="ctr">
              <a:lnSpc>
                <a:spcPts val="2268"/>
              </a:lnSpc>
              <a:buNone/>
            </a:pPr>
            <a:r>
              <a:rPr lang="en-US" sz="1800" dirty="0">
                <a:solidFill>
                  <a:srgbClr val="2A2921"/>
                </a:solidFill>
                <a:latin typeface="Montserrat" pitchFamily="34" charset="0"/>
                <a:ea typeface="Montserrat" pitchFamily="34" charset="-122"/>
                <a:cs typeface="Montserrat" pitchFamily="34" charset="-120"/>
              </a:rPr>
              <a:t>Data poisoning tools like Nightshade and Glaze can help address ethical issues with LLMs and protect artists.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2A2921"/>
                </a:solidFill>
                <a:latin typeface="Montserrat" pitchFamily="34" charset="0"/>
                <a:ea typeface="Montserrat" pitchFamily="34" charset="-122"/>
                <a:cs typeface="Montserrat" pitchFamily="34" charset="-120"/>
              </a:rPr>
              <a:t>How Data Poisoning Tools Work</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648" y="2525854"/>
            <a:ext cx="3018670" cy="1256986"/>
          </a:xfrm>
          <a:prstGeom prst="rect">
            <a:avLst/>
          </a:prstGeom>
        </p:spPr>
      </p:pic>
      <p:sp>
        <p:nvSpPr>
          <p:cNvPr id="4" name="Object 3"/>
          <p:cNvSpPr/>
          <p:nvPr/>
        </p:nvSpPr>
        <p:spPr>
          <a:xfrm>
            <a:off x="552312" y="2920329"/>
            <a:ext cx="2513971" cy="460657"/>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Upload to Data Poisoning Platform</a:t>
            </a:r>
            <a:endParaRPr lang="en-US" dirty="0"/>
          </a:p>
        </p:txBody>
      </p:sp>
      <p:sp>
        <p:nvSpPr>
          <p:cNvPr id="5" name="Object 4"/>
          <p:cNvSpPr/>
          <p:nvPr/>
        </p:nvSpPr>
        <p:spPr>
          <a:xfrm>
            <a:off x="761810" y="3884395"/>
            <a:ext cx="2513971" cy="853068"/>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Artists who want to upload their creations to the internet can upload their art to Nightshade and Glaze.</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8209" y="2525854"/>
            <a:ext cx="3018670" cy="1256986"/>
          </a:xfrm>
          <a:prstGeom prst="rect">
            <a:avLst/>
          </a:prstGeom>
        </p:spPr>
      </p:pic>
      <p:sp>
        <p:nvSpPr>
          <p:cNvPr id="7" name="Object 6"/>
          <p:cNvSpPr/>
          <p:nvPr/>
        </p:nvSpPr>
        <p:spPr>
          <a:xfrm>
            <a:off x="3613834" y="3034601"/>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Data Manipulation</a:t>
            </a:r>
            <a:endParaRPr lang="en-US" dirty="0"/>
          </a:p>
        </p:txBody>
      </p:sp>
      <p:sp>
        <p:nvSpPr>
          <p:cNvPr id="8" name="Object 7"/>
          <p:cNvSpPr/>
          <p:nvPr/>
        </p:nvSpPr>
        <p:spPr>
          <a:xfrm>
            <a:off x="3523369" y="3884395"/>
            <a:ext cx="2513971" cy="1492869"/>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The tools identify key pixels in the images that are most important for classification by the target AI model. They then subtly manipulate those pixels to cause misclassification.</a:t>
            </a:r>
            <a:endParaRPr lang="en-US"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69768" y="2525854"/>
            <a:ext cx="3018670" cy="1256986"/>
          </a:xfrm>
          <a:prstGeom prst="rect">
            <a:avLst/>
          </a:prstGeom>
        </p:spPr>
      </p:pic>
      <p:sp>
        <p:nvSpPr>
          <p:cNvPr id="10" name="Object 9"/>
          <p:cNvSpPr/>
          <p:nvPr/>
        </p:nvSpPr>
        <p:spPr>
          <a:xfrm>
            <a:off x="6375393" y="3034601"/>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Model (Re-)Training</a:t>
            </a:r>
            <a:endParaRPr lang="en-US" dirty="0"/>
          </a:p>
        </p:txBody>
      </p:sp>
      <p:sp>
        <p:nvSpPr>
          <p:cNvPr id="11" name="Object 10"/>
          <p:cNvSpPr/>
          <p:nvPr/>
        </p:nvSpPr>
        <p:spPr>
          <a:xfrm>
            <a:off x="6284928" y="3884395"/>
            <a:ext cx="2513971" cy="1066335"/>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The poisoned dataset is collected (ML pipeline) and used to train or retrain AI model, causing it to learn the induced errors.</a:t>
            </a:r>
            <a:endParaRPr lang="en-US" dirty="0"/>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31327" y="2525854"/>
            <a:ext cx="3018670" cy="1256986"/>
          </a:xfrm>
          <a:prstGeom prst="rect">
            <a:avLst/>
          </a:prstGeom>
        </p:spPr>
      </p:pic>
      <p:sp>
        <p:nvSpPr>
          <p:cNvPr id="13" name="Object 12"/>
          <p:cNvSpPr/>
          <p:nvPr/>
        </p:nvSpPr>
        <p:spPr>
          <a:xfrm>
            <a:off x="9136953" y="3034601"/>
            <a:ext cx="2199725" cy="230328"/>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Deployment</a:t>
            </a:r>
            <a:endParaRPr lang="en-US" dirty="0"/>
          </a:p>
        </p:txBody>
      </p:sp>
      <p:sp>
        <p:nvSpPr>
          <p:cNvPr id="14" name="Object 13"/>
          <p:cNvSpPr/>
          <p:nvPr/>
        </p:nvSpPr>
        <p:spPr>
          <a:xfrm>
            <a:off x="9046488" y="3884395"/>
            <a:ext cx="2513971" cy="1066335"/>
          </a:xfrm>
          <a:prstGeom prst="rect">
            <a:avLst/>
          </a:prstGeom>
          <a:noFill/>
        </p:spPr>
        <p:txBody>
          <a:bodyPr wrap="square" lIns="0" tIns="0" rIns="0" bIns="0" rtlCol="0" anchor="t"/>
          <a:lstStyle/>
          <a:p>
            <a:pPr algn="l">
              <a:lnSpc>
                <a:spcPts val="1680"/>
              </a:lnSpc>
              <a:buNone/>
            </a:pPr>
            <a:r>
              <a:rPr lang="en-US" sz="1200" dirty="0">
                <a:solidFill>
                  <a:srgbClr val="5A5A4C"/>
                </a:solidFill>
                <a:latin typeface="Montserrat" pitchFamily="34" charset="0"/>
                <a:ea typeface="Montserrat" pitchFamily="34" charset="-122"/>
                <a:cs typeface="Montserrat" pitchFamily="34" charset="-120"/>
              </a:rPr>
              <a:t>The poisoned AI model is then deployed into production applications, where it will now misclassify images in a targeted way.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6918"/>
            <a:ext cx="12188952" cy="509857"/>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ea typeface="Montserrat" pitchFamily="34" charset="-122"/>
                <a:cs typeface="Montserrat" pitchFamily="34" charset="-120"/>
              </a:rPr>
              <a:t>Implications of Data Poisoning</a:t>
            </a:r>
            <a:endParaRPr lang="en-US" dirty="0"/>
          </a:p>
        </p:txBody>
      </p:sp>
      <p:sp>
        <p:nvSpPr>
          <p:cNvPr id="3" name="Object 2"/>
          <p:cNvSpPr/>
          <p:nvPr/>
        </p:nvSpPr>
        <p:spPr>
          <a:xfrm>
            <a:off x="476131" y="1523619"/>
            <a:ext cx="3618595" cy="2333042"/>
          </a:xfrm>
          <a:prstGeom prst="rect">
            <a:avLst/>
          </a:prstGeom>
          <a:noFill/>
          <a:ln w="25400">
            <a:solidFill>
              <a:srgbClr val="CBE636"/>
            </a:solidFill>
            <a:prstDash val="solid"/>
            <a:miter lim="800000"/>
          </a:ln>
        </p:spPr>
        <p:txBody>
          <a:bodyPr/>
          <a:lstStyle/>
          <a:p>
            <a:endParaRPr lang="en-GH"/>
          </a:p>
        </p:txBody>
      </p:sp>
      <p:sp>
        <p:nvSpPr>
          <p:cNvPr id="4" name="Object 3"/>
          <p:cNvSpPr/>
          <p:nvPr/>
        </p:nvSpPr>
        <p:spPr>
          <a:xfrm>
            <a:off x="638015" y="1749880"/>
            <a:ext cx="3456711" cy="277445"/>
          </a:xfrm>
          <a:prstGeom prst="rect">
            <a:avLst/>
          </a:prstGeom>
          <a:noFill/>
        </p:spPr>
        <p:txBody>
          <a:bodyPr wrap="square" lIns="0" tIns="0" rIns="0" bIns="0" rtlCol="0" anchor="t"/>
          <a:lstStyle/>
          <a:p>
            <a:pPr algn="l">
              <a:lnSpc>
                <a:spcPts val="2185"/>
              </a:lnSpc>
              <a:buNone/>
            </a:pPr>
            <a:r>
              <a:rPr lang="en-US" sz="1734" dirty="0">
                <a:solidFill>
                  <a:srgbClr val="FFFFFF"/>
                </a:solidFill>
                <a:latin typeface="Montserrat" pitchFamily="34" charset="0"/>
                <a:ea typeface="Montserrat" pitchFamily="34" charset="-122"/>
                <a:cs typeface="Montserrat" pitchFamily="34" charset="-120"/>
              </a:rPr>
              <a:t>Compromised AI Models</a:t>
            </a:r>
            <a:endParaRPr lang="en-US" dirty="0"/>
          </a:p>
        </p:txBody>
      </p:sp>
      <p:sp>
        <p:nvSpPr>
          <p:cNvPr id="5" name="Object 4"/>
          <p:cNvSpPr/>
          <p:nvPr/>
        </p:nvSpPr>
        <p:spPr>
          <a:xfrm>
            <a:off x="557072" y="2196236"/>
            <a:ext cx="3456711" cy="906236"/>
          </a:xfrm>
          <a:prstGeom prst="rect">
            <a:avLst/>
          </a:prstGeom>
          <a:noFill/>
        </p:spPr>
        <p:txBody>
          <a:bodyPr wrap="square" lIns="0" tIns="0" rIns="0" bIns="0" rtlCol="0" anchor="t"/>
          <a:lstStyle/>
          <a:p>
            <a:pPr algn="l">
              <a:lnSpc>
                <a:spcPts val="1785"/>
              </a:lnSpc>
              <a:spcBef>
                <a:spcPts val="957"/>
              </a:spcBef>
              <a:buNone/>
            </a:pPr>
            <a:r>
              <a:rPr lang="en-US" sz="1275" dirty="0">
                <a:solidFill>
                  <a:srgbClr val="FFFFFF">
                    <a:alpha val="90000"/>
                  </a:srgbClr>
                </a:solidFill>
                <a:latin typeface="Montserrat" pitchFamily="34" charset="0"/>
                <a:ea typeface="Montserrat" pitchFamily="34" charset="-122"/>
                <a:cs typeface="Montserrat" pitchFamily="34" charset="-120"/>
              </a:rPr>
              <a:t>Data poisoning attacks can compromise the integrity of AI models by inserting adversarial data or manipulating training data.</a:t>
            </a:r>
            <a:endParaRPr lang="en-US" dirty="0"/>
          </a:p>
        </p:txBody>
      </p:sp>
      <p:sp>
        <p:nvSpPr>
          <p:cNvPr id="6" name="Object 5"/>
          <p:cNvSpPr/>
          <p:nvPr/>
        </p:nvSpPr>
        <p:spPr>
          <a:xfrm>
            <a:off x="4285178" y="1523619"/>
            <a:ext cx="3618595" cy="2333042"/>
          </a:xfrm>
          <a:prstGeom prst="rect">
            <a:avLst/>
          </a:prstGeom>
          <a:noFill/>
          <a:ln w="25400">
            <a:solidFill>
              <a:srgbClr val="CBE636"/>
            </a:solidFill>
            <a:prstDash val="solid"/>
            <a:miter lim="800000"/>
          </a:ln>
        </p:spPr>
        <p:txBody>
          <a:bodyPr/>
          <a:lstStyle/>
          <a:p>
            <a:endParaRPr lang="en-GH"/>
          </a:p>
        </p:txBody>
      </p:sp>
      <p:sp>
        <p:nvSpPr>
          <p:cNvPr id="7" name="Object 6"/>
          <p:cNvSpPr/>
          <p:nvPr/>
        </p:nvSpPr>
        <p:spPr>
          <a:xfrm>
            <a:off x="4570857" y="1749880"/>
            <a:ext cx="3456711" cy="277445"/>
          </a:xfrm>
          <a:prstGeom prst="rect">
            <a:avLst/>
          </a:prstGeom>
          <a:noFill/>
        </p:spPr>
        <p:txBody>
          <a:bodyPr wrap="square" lIns="0" tIns="0" rIns="0" bIns="0" rtlCol="0" anchor="t"/>
          <a:lstStyle/>
          <a:p>
            <a:pPr algn="l">
              <a:lnSpc>
                <a:spcPts val="2185"/>
              </a:lnSpc>
              <a:buNone/>
            </a:pPr>
            <a:r>
              <a:rPr lang="en-US" sz="1734" dirty="0">
                <a:solidFill>
                  <a:srgbClr val="FFFFFF"/>
                </a:solidFill>
                <a:latin typeface="Montserrat" pitchFamily="34" charset="0"/>
                <a:ea typeface="Montserrat" pitchFamily="34" charset="-122"/>
                <a:cs typeface="Montserrat" pitchFamily="34" charset="-120"/>
              </a:rPr>
              <a:t>Reduced Trust</a:t>
            </a:r>
            <a:endParaRPr lang="en-US" dirty="0"/>
          </a:p>
        </p:txBody>
      </p:sp>
      <p:sp>
        <p:nvSpPr>
          <p:cNvPr id="8" name="Object 7"/>
          <p:cNvSpPr/>
          <p:nvPr/>
        </p:nvSpPr>
        <p:spPr>
          <a:xfrm>
            <a:off x="4366119" y="2262315"/>
            <a:ext cx="3456711" cy="679677"/>
          </a:xfrm>
          <a:prstGeom prst="rect">
            <a:avLst/>
          </a:prstGeom>
          <a:noFill/>
        </p:spPr>
        <p:txBody>
          <a:bodyPr wrap="square" lIns="0" tIns="0" rIns="0" bIns="0" rtlCol="0" anchor="t"/>
          <a:lstStyle/>
          <a:p>
            <a:pPr algn="l">
              <a:lnSpc>
                <a:spcPts val="1785"/>
              </a:lnSpc>
              <a:spcBef>
                <a:spcPts val="957"/>
              </a:spcBef>
              <a:buNone/>
            </a:pPr>
            <a:r>
              <a:rPr lang="en-US" sz="1275" dirty="0">
                <a:solidFill>
                  <a:srgbClr val="FFFFFF">
                    <a:alpha val="90000"/>
                  </a:srgbClr>
                </a:solidFill>
                <a:latin typeface="Montserrat" pitchFamily="34" charset="0"/>
                <a:ea typeface="Montserrat" pitchFamily="34" charset="-122"/>
                <a:cs typeface="Montserrat" pitchFamily="34" charset="-120"/>
              </a:rPr>
              <a:t>Successful data poisoning attacks can reduce trust in AI systems by making their outputs unreliable or unsafe.</a:t>
            </a:r>
            <a:endParaRPr lang="en-US" dirty="0"/>
          </a:p>
        </p:txBody>
      </p:sp>
      <p:sp>
        <p:nvSpPr>
          <p:cNvPr id="9" name="Object 8"/>
          <p:cNvSpPr/>
          <p:nvPr/>
        </p:nvSpPr>
        <p:spPr>
          <a:xfrm>
            <a:off x="8094226" y="1523619"/>
            <a:ext cx="3618595" cy="2333042"/>
          </a:xfrm>
          <a:prstGeom prst="rect">
            <a:avLst/>
          </a:prstGeom>
          <a:noFill/>
          <a:ln w="25400">
            <a:solidFill>
              <a:srgbClr val="CBE636"/>
            </a:solidFill>
            <a:prstDash val="solid"/>
            <a:miter lim="800000"/>
          </a:ln>
        </p:spPr>
        <p:txBody>
          <a:bodyPr/>
          <a:lstStyle/>
          <a:p>
            <a:endParaRPr lang="en-GH"/>
          </a:p>
        </p:txBody>
      </p:sp>
      <p:sp>
        <p:nvSpPr>
          <p:cNvPr id="10" name="Object 9"/>
          <p:cNvSpPr/>
          <p:nvPr/>
        </p:nvSpPr>
        <p:spPr>
          <a:xfrm>
            <a:off x="8379905" y="1749880"/>
            <a:ext cx="3456711" cy="554891"/>
          </a:xfrm>
          <a:prstGeom prst="rect">
            <a:avLst/>
          </a:prstGeom>
          <a:noFill/>
        </p:spPr>
        <p:txBody>
          <a:bodyPr wrap="square" lIns="0" tIns="0" rIns="0" bIns="0" rtlCol="0" anchor="t"/>
          <a:lstStyle/>
          <a:p>
            <a:pPr algn="l">
              <a:lnSpc>
                <a:spcPts val="2185"/>
              </a:lnSpc>
              <a:buNone/>
            </a:pPr>
            <a:r>
              <a:rPr lang="en-US" sz="1734" dirty="0">
                <a:solidFill>
                  <a:srgbClr val="FFFFFF"/>
                </a:solidFill>
                <a:latin typeface="Montserrat" pitchFamily="34" charset="0"/>
                <a:ea typeface="Montserrat" pitchFamily="34" charset="-122"/>
                <a:cs typeface="Montserrat" pitchFamily="34" charset="-120"/>
              </a:rPr>
              <a:t>Proper Compensation for Artists</a:t>
            </a:r>
            <a:endParaRPr lang="en-US" dirty="0"/>
          </a:p>
        </p:txBody>
      </p:sp>
      <p:sp>
        <p:nvSpPr>
          <p:cNvPr id="11" name="Object 10"/>
          <p:cNvSpPr/>
          <p:nvPr/>
        </p:nvSpPr>
        <p:spPr>
          <a:xfrm>
            <a:off x="8256110" y="2428665"/>
            <a:ext cx="3281769" cy="1132795"/>
          </a:xfrm>
          <a:prstGeom prst="rect">
            <a:avLst/>
          </a:prstGeom>
          <a:noFill/>
        </p:spPr>
        <p:txBody>
          <a:bodyPr wrap="square" lIns="0" tIns="0" rIns="0" bIns="0" rtlCol="0" anchor="t"/>
          <a:lstStyle/>
          <a:p>
            <a:pPr algn="l">
              <a:lnSpc>
                <a:spcPts val="1785"/>
              </a:lnSpc>
              <a:spcBef>
                <a:spcPts val="957"/>
              </a:spcBef>
              <a:buNone/>
            </a:pPr>
            <a:r>
              <a:rPr lang="en-US" sz="1275" dirty="0">
                <a:solidFill>
                  <a:srgbClr val="FFFFFF"/>
                </a:solidFill>
                <a:latin typeface="Montserrat" pitchFamily="34" charset="0"/>
                <a:ea typeface="Montserrat" pitchFamily="34" charset="-122"/>
                <a:cs typeface="Montserrat" pitchFamily="34" charset="-120"/>
              </a:rPr>
              <a:t>Tools like Nightshade could have a big impact if it make AI companies respect artists' rights more—for example, by being more willing to pay out royalties.</a:t>
            </a:r>
            <a:endParaRPr lang="en-US" dirty="0"/>
          </a:p>
        </p:txBody>
      </p:sp>
      <p:sp>
        <p:nvSpPr>
          <p:cNvPr id="12" name="Object 11"/>
          <p:cNvSpPr/>
          <p:nvPr/>
        </p:nvSpPr>
        <p:spPr>
          <a:xfrm>
            <a:off x="476131" y="4047113"/>
            <a:ext cx="3618595" cy="2333042"/>
          </a:xfrm>
          <a:prstGeom prst="rect">
            <a:avLst/>
          </a:prstGeom>
          <a:noFill/>
          <a:ln w="25400">
            <a:solidFill>
              <a:srgbClr val="CBE636"/>
            </a:solidFill>
            <a:prstDash val="solid"/>
            <a:miter lim="800000"/>
          </a:ln>
        </p:spPr>
        <p:txBody>
          <a:bodyPr/>
          <a:lstStyle/>
          <a:p>
            <a:endParaRPr lang="en-GH"/>
          </a:p>
        </p:txBody>
      </p:sp>
      <p:sp>
        <p:nvSpPr>
          <p:cNvPr id="13" name="Object 12"/>
          <p:cNvSpPr/>
          <p:nvPr/>
        </p:nvSpPr>
        <p:spPr>
          <a:xfrm>
            <a:off x="761810" y="4273374"/>
            <a:ext cx="3456711" cy="277445"/>
          </a:xfrm>
          <a:prstGeom prst="rect">
            <a:avLst/>
          </a:prstGeom>
          <a:noFill/>
        </p:spPr>
        <p:txBody>
          <a:bodyPr wrap="square" lIns="0" tIns="0" rIns="0" bIns="0" rtlCol="0" anchor="t"/>
          <a:lstStyle/>
          <a:p>
            <a:pPr algn="l">
              <a:lnSpc>
                <a:spcPts val="2185"/>
              </a:lnSpc>
              <a:buNone/>
            </a:pPr>
            <a:r>
              <a:rPr lang="en-US" sz="1734" dirty="0">
                <a:solidFill>
                  <a:srgbClr val="FFFFFF"/>
                </a:solidFill>
                <a:latin typeface="Montserrat" pitchFamily="34" charset="0"/>
                <a:ea typeface="Montserrat" pitchFamily="34" charset="-122"/>
                <a:cs typeface="Montserrat" pitchFamily="34" charset="-120"/>
              </a:rPr>
              <a:t>Financial Losses</a:t>
            </a:r>
            <a:endParaRPr lang="en-US" dirty="0"/>
          </a:p>
        </p:txBody>
      </p:sp>
      <p:sp>
        <p:nvSpPr>
          <p:cNvPr id="14" name="Object 13"/>
          <p:cNvSpPr/>
          <p:nvPr/>
        </p:nvSpPr>
        <p:spPr>
          <a:xfrm>
            <a:off x="561636" y="4674713"/>
            <a:ext cx="3456711" cy="1359354"/>
          </a:xfrm>
          <a:prstGeom prst="rect">
            <a:avLst/>
          </a:prstGeom>
          <a:noFill/>
        </p:spPr>
        <p:txBody>
          <a:bodyPr wrap="square" lIns="0" tIns="0" rIns="0" bIns="0" rtlCol="0" anchor="t"/>
          <a:lstStyle/>
          <a:p>
            <a:pPr algn="l">
              <a:lnSpc>
                <a:spcPts val="1785"/>
              </a:lnSpc>
              <a:spcBef>
                <a:spcPts val="957"/>
              </a:spcBef>
              <a:buNone/>
            </a:pPr>
            <a:r>
              <a:rPr lang="en-US" sz="1275" dirty="0">
                <a:solidFill>
                  <a:srgbClr val="FFFFFF">
                    <a:alpha val="90000"/>
                  </a:srgbClr>
                </a:solidFill>
                <a:latin typeface="Montserrat" pitchFamily="34" charset="0"/>
                <a:ea typeface="Montserrat" pitchFamily="34" charset="-122"/>
                <a:cs typeface="Montserrat" pitchFamily="34" charset="-120"/>
              </a:rPr>
              <a:t>Compromised AI systems due to data poisoning can lead to financial losses for organizations relying on them. Also, LLM owners would have to spend more on compensating artists and retraining models.</a:t>
            </a:r>
            <a:endParaRPr lang="en-US" dirty="0"/>
          </a:p>
        </p:txBody>
      </p:sp>
      <p:sp>
        <p:nvSpPr>
          <p:cNvPr id="15" name="Object 14"/>
          <p:cNvSpPr/>
          <p:nvPr/>
        </p:nvSpPr>
        <p:spPr>
          <a:xfrm>
            <a:off x="4285178" y="4047113"/>
            <a:ext cx="3618595" cy="2333042"/>
          </a:xfrm>
          <a:prstGeom prst="rect">
            <a:avLst/>
          </a:prstGeom>
          <a:noFill/>
          <a:ln w="25400">
            <a:solidFill>
              <a:srgbClr val="CBE636"/>
            </a:solidFill>
            <a:prstDash val="solid"/>
            <a:miter lim="800000"/>
          </a:ln>
        </p:spPr>
        <p:txBody>
          <a:bodyPr/>
          <a:lstStyle/>
          <a:p>
            <a:endParaRPr lang="en-GH"/>
          </a:p>
        </p:txBody>
      </p:sp>
      <p:sp>
        <p:nvSpPr>
          <p:cNvPr id="16" name="Object 15"/>
          <p:cNvSpPr/>
          <p:nvPr/>
        </p:nvSpPr>
        <p:spPr>
          <a:xfrm>
            <a:off x="4570857" y="4273374"/>
            <a:ext cx="3456711" cy="277445"/>
          </a:xfrm>
          <a:prstGeom prst="rect">
            <a:avLst/>
          </a:prstGeom>
          <a:noFill/>
        </p:spPr>
        <p:txBody>
          <a:bodyPr wrap="square" lIns="0" tIns="0" rIns="0" bIns="0" rtlCol="0" anchor="t"/>
          <a:lstStyle/>
          <a:p>
            <a:pPr algn="l">
              <a:lnSpc>
                <a:spcPts val="2185"/>
              </a:lnSpc>
              <a:buNone/>
            </a:pPr>
            <a:r>
              <a:rPr lang="en-US" sz="1734" dirty="0">
                <a:solidFill>
                  <a:srgbClr val="FFFFFF"/>
                </a:solidFill>
                <a:latin typeface="Montserrat" pitchFamily="34" charset="0"/>
                <a:ea typeface="Montserrat" pitchFamily="34" charset="-122"/>
                <a:cs typeface="Montserrat" pitchFamily="34" charset="-120"/>
              </a:rPr>
              <a:t>Ethical Concerns</a:t>
            </a:r>
            <a:endParaRPr lang="en-US" dirty="0"/>
          </a:p>
        </p:txBody>
      </p:sp>
      <p:sp>
        <p:nvSpPr>
          <p:cNvPr id="17" name="Object 16"/>
          <p:cNvSpPr/>
          <p:nvPr/>
        </p:nvSpPr>
        <p:spPr>
          <a:xfrm>
            <a:off x="4570857" y="4674713"/>
            <a:ext cx="3456711" cy="906236"/>
          </a:xfrm>
          <a:prstGeom prst="rect">
            <a:avLst/>
          </a:prstGeom>
          <a:noFill/>
        </p:spPr>
        <p:txBody>
          <a:bodyPr wrap="square" lIns="0" tIns="0" rIns="0" bIns="0" rtlCol="0" anchor="t"/>
          <a:lstStyle/>
          <a:p>
            <a:pPr algn="l">
              <a:lnSpc>
                <a:spcPts val="1785"/>
              </a:lnSpc>
              <a:spcBef>
                <a:spcPts val="957"/>
              </a:spcBef>
              <a:buNone/>
            </a:pPr>
            <a:r>
              <a:rPr lang="en-US" sz="1275" dirty="0">
                <a:solidFill>
                  <a:srgbClr val="FFFFFF">
                    <a:alpha val="90000"/>
                  </a:srgbClr>
                </a:solidFill>
                <a:latin typeface="Montserrat" pitchFamily="34" charset="0"/>
                <a:ea typeface="Montserrat" pitchFamily="34" charset="-122"/>
                <a:cs typeface="Montserrat" pitchFamily="34" charset="-120"/>
              </a:rPr>
              <a:t>Data poisoning raises ethical concerns around manipulating AI behavior and highlights needs for improved AI safety and security practices.</a:t>
            </a:r>
            <a:endParaRPr lang="en-US" dirty="0"/>
          </a:p>
        </p:txBody>
      </p:sp>
      <p:sp>
        <p:nvSpPr>
          <p:cNvPr id="18" name="Object 17"/>
          <p:cNvSpPr/>
          <p:nvPr/>
        </p:nvSpPr>
        <p:spPr>
          <a:xfrm>
            <a:off x="8094226" y="4047113"/>
            <a:ext cx="3618595" cy="2333042"/>
          </a:xfrm>
          <a:prstGeom prst="rect">
            <a:avLst/>
          </a:prstGeom>
          <a:noFill/>
          <a:ln w="25400">
            <a:solidFill>
              <a:srgbClr val="CBE636"/>
            </a:solidFill>
            <a:prstDash val="solid"/>
            <a:miter lim="800000"/>
          </a:ln>
        </p:spPr>
        <p:txBody>
          <a:bodyPr/>
          <a:lstStyle/>
          <a:p>
            <a:endParaRPr lang="en-GH"/>
          </a:p>
        </p:txBody>
      </p:sp>
      <p:sp>
        <p:nvSpPr>
          <p:cNvPr id="19" name="Object 18"/>
          <p:cNvSpPr/>
          <p:nvPr/>
        </p:nvSpPr>
        <p:spPr>
          <a:xfrm>
            <a:off x="8379905" y="4273374"/>
            <a:ext cx="3456711" cy="277445"/>
          </a:xfrm>
          <a:prstGeom prst="rect">
            <a:avLst/>
          </a:prstGeom>
          <a:noFill/>
        </p:spPr>
        <p:txBody>
          <a:bodyPr wrap="square" lIns="0" tIns="0" rIns="0" bIns="0" rtlCol="0" anchor="t"/>
          <a:lstStyle/>
          <a:p>
            <a:pPr algn="l">
              <a:lnSpc>
                <a:spcPts val="2185"/>
              </a:lnSpc>
              <a:buNone/>
            </a:pPr>
            <a:r>
              <a:rPr lang="en-US" sz="1734" dirty="0">
                <a:solidFill>
                  <a:srgbClr val="FFFFFF"/>
                </a:solidFill>
                <a:latin typeface="Montserrat" pitchFamily="34" charset="0"/>
                <a:ea typeface="Montserrat" pitchFamily="34" charset="-122"/>
                <a:cs typeface="Montserrat" pitchFamily="34" charset="-120"/>
              </a:rPr>
              <a:t>Legal Liability</a:t>
            </a:r>
            <a:endParaRPr lang="en-US" dirty="0"/>
          </a:p>
        </p:txBody>
      </p:sp>
      <p:sp>
        <p:nvSpPr>
          <p:cNvPr id="20" name="Object 19"/>
          <p:cNvSpPr/>
          <p:nvPr/>
        </p:nvSpPr>
        <p:spPr>
          <a:xfrm>
            <a:off x="8256110" y="4674713"/>
            <a:ext cx="3456711" cy="906236"/>
          </a:xfrm>
          <a:prstGeom prst="rect">
            <a:avLst/>
          </a:prstGeom>
          <a:noFill/>
        </p:spPr>
        <p:txBody>
          <a:bodyPr wrap="square" lIns="0" tIns="0" rIns="0" bIns="0" rtlCol="0" anchor="t"/>
          <a:lstStyle/>
          <a:p>
            <a:pPr algn="l">
              <a:lnSpc>
                <a:spcPts val="1785"/>
              </a:lnSpc>
              <a:spcBef>
                <a:spcPts val="957"/>
              </a:spcBef>
              <a:buNone/>
            </a:pPr>
            <a:r>
              <a:rPr lang="en-US" sz="1275" dirty="0">
                <a:solidFill>
                  <a:srgbClr val="FFFFFF">
                    <a:alpha val="90000"/>
                  </a:srgbClr>
                </a:solidFill>
                <a:latin typeface="Montserrat" pitchFamily="34" charset="0"/>
                <a:ea typeface="Montserrat" pitchFamily="34" charset="-122"/>
                <a:cs typeface="Montserrat" pitchFamily="34" charset="-120"/>
              </a:rPr>
              <a:t>Organizations may face legal liability if data poisoning of AI systems leads to harm, underscoring needs for regulatory oversight.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3113896" cy="6856286"/>
          </a:xfrm>
          <a:prstGeom prst="rect">
            <a:avLst/>
          </a:prstGeom>
          <a:solidFill>
            <a:srgbClr val="CBE636"/>
          </a:solidFill>
        </p:spPr>
        <p:txBody>
          <a:bodyPr/>
          <a:lstStyle/>
          <a:p>
            <a:endParaRPr lang="en-GH"/>
          </a:p>
        </p:txBody>
      </p:sp>
      <p:sp>
        <p:nvSpPr>
          <p:cNvPr id="3" name="Object 2"/>
          <p:cNvSpPr/>
          <p:nvPr/>
        </p:nvSpPr>
        <p:spPr>
          <a:xfrm>
            <a:off x="476131" y="3186308"/>
            <a:ext cx="2377798" cy="484364"/>
          </a:xfrm>
          <a:prstGeom prst="rect">
            <a:avLst/>
          </a:prstGeom>
          <a:noFill/>
        </p:spPr>
        <p:txBody>
          <a:bodyPr wrap="square" lIns="0" tIns="0" rIns="0" bIns="0" rtlCol="0" anchor="t"/>
          <a:lstStyle/>
          <a:p>
            <a:pPr algn="l">
              <a:lnSpc>
                <a:spcPts val="3815"/>
              </a:lnSpc>
              <a:buNone/>
            </a:pPr>
            <a:r>
              <a:rPr lang="en-US" sz="3028" dirty="0">
                <a:solidFill>
                  <a:srgbClr val="2A2921"/>
                </a:solidFill>
                <a:latin typeface="Montserrat" pitchFamily="34" charset="0"/>
                <a:ea typeface="Montserrat" pitchFamily="34" charset="-122"/>
                <a:cs typeface="Montserrat" pitchFamily="34" charset="-120"/>
              </a:rPr>
              <a:t>References</a:t>
            </a:r>
            <a:endParaRPr lang="en-US" dirty="0"/>
          </a:p>
        </p:txBody>
      </p:sp>
      <p:sp>
        <p:nvSpPr>
          <p:cNvPr id="4" name="Object 3"/>
          <p:cNvSpPr/>
          <p:nvPr/>
        </p:nvSpPr>
        <p:spPr>
          <a:xfrm>
            <a:off x="3494702" y="1569546"/>
            <a:ext cx="133316" cy="133317"/>
          </a:xfrm>
          <a:prstGeom prst="ellipse">
            <a:avLst/>
          </a:prstGeom>
          <a:solidFill>
            <a:srgbClr val="CBE636"/>
          </a:solidFill>
        </p:spPr>
        <p:txBody>
          <a:bodyPr/>
          <a:lstStyle/>
          <a:p>
            <a:endParaRPr lang="en-GH"/>
          </a:p>
        </p:txBody>
      </p:sp>
      <p:sp>
        <p:nvSpPr>
          <p:cNvPr id="5" name="Object 4"/>
          <p:cNvSpPr/>
          <p:nvPr/>
        </p:nvSpPr>
        <p:spPr>
          <a:xfrm>
            <a:off x="3723337" y="1618174"/>
            <a:ext cx="8505603" cy="1111766"/>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DeVon, C. (2023, October 27). </a:t>
            </a:r>
            <a:r>
              <a:rPr lang="en-US" sz="1440" i="1" dirty="0">
                <a:solidFill>
                  <a:srgbClr val="2A2921"/>
                </a:solidFill>
                <a:latin typeface="Montserrat" pitchFamily="34" charset="0"/>
                <a:ea typeface="Montserrat" pitchFamily="34" charset="-122"/>
                <a:cs typeface="Montserrat" pitchFamily="34" charset="-120"/>
              </a:rPr>
              <a:t>This new tool lets artists ‘poison’ their artwork to deter AI companies from using it to train their models—Here’s how it works</a:t>
            </a:r>
            <a:r>
              <a:rPr lang="en-US" sz="1440" dirty="0">
                <a:solidFill>
                  <a:srgbClr val="2A2921"/>
                </a:solidFill>
                <a:latin typeface="Montserrat" pitchFamily="34" charset="0"/>
                <a:ea typeface="Montserrat" pitchFamily="34" charset="-122"/>
                <a:cs typeface="Montserrat" pitchFamily="34" charset="-120"/>
              </a:rPr>
              <a:t>. CNBC. </a:t>
            </a:r>
            <a:r>
              <a:rPr lang="en-US" sz="1440" u="sng" dirty="0">
                <a:solidFill>
                  <a:srgbClr val="11A9E2"/>
                </a:solidFill>
                <a:latin typeface="Montserrat" pitchFamily="34" charset="0"/>
                <a:ea typeface="Montserrat" pitchFamily="34" charset="-122"/>
                <a:cs typeface="Montserrat" pitchFamily="34" charset="-120"/>
                <a:hlinkClick r:id="rId3"/>
              </a:rPr>
              <a:t>https://www.cnbc.com/2023/10/27/new-tool-lets-artists-poison-their-artwork-to-deter-ai-companies.html</a:t>
            </a:r>
            <a:endParaRPr lang="en-US" dirty="0"/>
          </a:p>
        </p:txBody>
      </p:sp>
      <p:sp>
        <p:nvSpPr>
          <p:cNvPr id="6" name="Object 5"/>
          <p:cNvSpPr/>
          <p:nvPr/>
        </p:nvSpPr>
        <p:spPr>
          <a:xfrm>
            <a:off x="3450561" y="3662737"/>
            <a:ext cx="133316" cy="133317"/>
          </a:xfrm>
          <a:prstGeom prst="ellipse">
            <a:avLst/>
          </a:prstGeom>
          <a:solidFill>
            <a:srgbClr val="CBE636"/>
          </a:solidFill>
        </p:spPr>
        <p:txBody>
          <a:bodyPr/>
          <a:lstStyle/>
          <a:p>
            <a:endParaRPr lang="en-GH"/>
          </a:p>
        </p:txBody>
      </p:sp>
      <p:sp>
        <p:nvSpPr>
          <p:cNvPr id="7" name="Object 6"/>
          <p:cNvSpPr/>
          <p:nvPr/>
        </p:nvSpPr>
        <p:spPr>
          <a:xfrm>
            <a:off x="3679114" y="3711381"/>
            <a:ext cx="8132763" cy="1111766"/>
          </a:xfrm>
          <a:prstGeom prst="rect">
            <a:avLst/>
          </a:prstGeom>
          <a:noFill/>
        </p:spPr>
        <p:txBody>
          <a:bodyPr wrap="square" lIns="0" tIns="0" rIns="0" bIns="0" rtlCol="0" anchor="t"/>
          <a:lstStyle/>
          <a:p>
            <a:pPr algn="l">
              <a:lnSpc>
                <a:spcPts val="1814"/>
              </a:lnSpc>
              <a:buNone/>
            </a:pPr>
            <a:r>
              <a:rPr lang="en-US" sz="1440" dirty="0">
                <a:solidFill>
                  <a:srgbClr val="2A2921"/>
                </a:solidFill>
                <a:latin typeface="Montserrat" pitchFamily="34" charset="0"/>
                <a:ea typeface="Montserrat" pitchFamily="34" charset="-122"/>
                <a:cs typeface="Montserrat" pitchFamily="34" charset="-120"/>
              </a:rPr>
              <a:t>Heikkilä, M. (n.d.). </a:t>
            </a:r>
            <a:r>
              <a:rPr lang="en-US" sz="1440" i="1" dirty="0">
                <a:solidFill>
                  <a:srgbClr val="2A2921"/>
                </a:solidFill>
                <a:latin typeface="Montserrat" pitchFamily="34" charset="0"/>
                <a:ea typeface="Montserrat" pitchFamily="34" charset="-122"/>
                <a:cs typeface="Montserrat" pitchFamily="34" charset="-120"/>
              </a:rPr>
              <a:t>This new data poisoning tool lets artists fight back against generative AI</a:t>
            </a:r>
            <a:r>
              <a:rPr lang="en-US" sz="1440" dirty="0">
                <a:solidFill>
                  <a:srgbClr val="2A2921"/>
                </a:solidFill>
                <a:latin typeface="Montserrat" pitchFamily="34" charset="0"/>
                <a:ea typeface="Montserrat" pitchFamily="34" charset="-122"/>
                <a:cs typeface="Montserrat" pitchFamily="34" charset="-120"/>
              </a:rPr>
              <a:t>. MIT Technology Review. Retrieved 29 October 2023, from </a:t>
            </a:r>
            <a:r>
              <a:rPr lang="en-US" sz="1440" u="sng" dirty="0">
                <a:solidFill>
                  <a:srgbClr val="11A9E2"/>
                </a:solidFill>
                <a:latin typeface="Montserrat" pitchFamily="34" charset="0"/>
                <a:ea typeface="Montserrat" pitchFamily="34" charset="-122"/>
                <a:cs typeface="Montserrat" pitchFamily="34" charset="-120"/>
                <a:hlinkClick r:id="rId4"/>
              </a:rPr>
              <a:t>https://www.technologyreview.com/2023/10/23/1082189/data-poisoning-artists-fight-generative-ai/</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578</Words>
  <Application>Microsoft Office PowerPoint</Application>
  <PresentationFormat>Widescreen</PresentationFormat>
  <Paragraphs>46</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Montserrat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Poisoning and Artificial Intelligence Ethics</dc:title>
  <dc:subject>Data Poisoning and Artificial Intelligence Ethics</dc:subject>
  <dc:creator>elikem.gale-zoyiku@ashesi.edu.gh</dc:creator>
  <cp:lastModifiedBy>Elikem Asudo Tsatsu Gale-Zoyiku</cp:lastModifiedBy>
  <cp:revision>2</cp:revision>
  <dcterms:created xsi:type="dcterms:W3CDTF">2023-10-29T10:54:27Z</dcterms:created>
  <dcterms:modified xsi:type="dcterms:W3CDTF">2023-10-29T10:57:31Z</dcterms:modified>
</cp:coreProperties>
</file>